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4"/>
  </p:notesMasterIdLst>
  <p:sldIdLst>
    <p:sldId id="282" r:id="rId2"/>
    <p:sldId id="260" r:id="rId3"/>
    <p:sldId id="261" r:id="rId4"/>
    <p:sldId id="262" r:id="rId5"/>
    <p:sldId id="291" r:id="rId6"/>
    <p:sldId id="293" r:id="rId7"/>
    <p:sldId id="274" r:id="rId8"/>
    <p:sldId id="281" r:id="rId9"/>
    <p:sldId id="294" r:id="rId10"/>
    <p:sldId id="275" r:id="rId11"/>
    <p:sldId id="287" r:id="rId12"/>
    <p:sldId id="299" r:id="rId13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EE79F7"/>
    <a:srgbClr val="005392"/>
    <a:srgbClr val="85DFFF"/>
    <a:srgbClr val="FFFF75"/>
    <a:srgbClr val="ECECEC"/>
    <a:srgbClr val="CDF2FF"/>
    <a:srgbClr val="37A9FF"/>
    <a:srgbClr val="23538D"/>
    <a:srgbClr val="FF99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8870" autoAdjust="0"/>
    <p:restoredTop sz="89964" autoAdjust="0"/>
  </p:normalViewPr>
  <p:slideViewPr>
    <p:cSldViewPr>
      <p:cViewPr>
        <p:scale>
          <a:sx n="75" d="100"/>
          <a:sy n="75" d="100"/>
        </p:scale>
        <p:origin x="-147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4.3</c:v>
                </c:pt>
                <c:pt idx="1">
                  <c:v>3</c:v>
                </c:pt>
              </c:numCache>
            </c:numRef>
          </c:val>
        </c:ser>
        <c:shape val="cylinder"/>
        <c:axId val="83822080"/>
        <c:axId val="83823616"/>
        <c:axId val="0"/>
      </c:bar3DChart>
      <c:catAx>
        <c:axId val="83822080"/>
        <c:scaling>
          <c:orientation val="minMax"/>
        </c:scaling>
        <c:axPos val="b"/>
        <c:numFmt formatCode="General" sourceLinked="1"/>
        <c:tickLblPos val="nextTo"/>
        <c:crossAx val="83823616"/>
        <c:crosses val="autoZero"/>
        <c:auto val="1"/>
        <c:lblAlgn val="ctr"/>
        <c:lblOffset val="100"/>
      </c:catAx>
      <c:valAx>
        <c:axId val="83823616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8382208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autoTitleDeleted val="1"/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</c:v>
                </c:pt>
                <c:pt idx="1">
                  <c:v>4.3</c:v>
                </c:pt>
              </c:numCache>
            </c:numRef>
          </c:val>
        </c:ser>
        <c:shape val="cylinder"/>
        <c:axId val="121314304"/>
        <c:axId val="121336576"/>
        <c:axId val="0"/>
      </c:bar3DChart>
      <c:catAx>
        <c:axId val="121314304"/>
        <c:scaling>
          <c:orientation val="minMax"/>
        </c:scaling>
        <c:axPos val="b"/>
        <c:numFmt formatCode="General" sourceLinked="1"/>
        <c:tickLblPos val="nextTo"/>
        <c:crossAx val="121336576"/>
        <c:crosses val="autoZero"/>
        <c:auto val="1"/>
        <c:lblAlgn val="ctr"/>
        <c:lblOffset val="100"/>
      </c:catAx>
      <c:valAx>
        <c:axId val="121336576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12131430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2.0873063033771053E-2"/>
          <c:y val="3.6612093605761058E-3"/>
          <c:w val="0.96472614153982894"/>
          <c:h val="0.897110036998038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год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-2.5844987661921389E-2"/>
                  <c:y val="-1.316321995968702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4474,3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3.2361338036854368E-3"/>
                  <c:y val="-1.603357202735050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5478,0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3.6980345710823474E-2"/>
                  <c:y val="0.1241324917721985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-1003,7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  <c:pt idx="3">
                  <c:v>Муниц.долг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674974.4</c:v>
                </c:pt>
                <c:pt idx="1">
                  <c:v>721323.8</c:v>
                </c:pt>
                <c:pt idx="2">
                  <c:v>-46349.4</c:v>
                </c:pt>
                <c:pt idx="3">
                  <c:v>7000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3.6641825729862958E-2"/>
                  <c:y val="-6.2727518010264412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4610,4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7.3651475014498896E-2"/>
                  <c:y val="1.1926885468714287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4170,0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7139441183395611E-2"/>
                  <c:y val="-6.1759010903550404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440,4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  <c:pt idx="3">
                  <c:v>Муниц.долг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677150.9</c:v>
                </c:pt>
                <c:pt idx="1">
                  <c:v>633885.30000000005</c:v>
                </c:pt>
                <c:pt idx="2">
                  <c:v>43265.599999999999</c:v>
                </c:pt>
                <c:pt idx="3">
                  <c:v>0</c:v>
                </c:pt>
              </c:numCache>
            </c:numRef>
          </c:val>
        </c:ser>
        <c:gapWidth val="129"/>
        <c:overlap val="-10"/>
        <c:axId val="121367936"/>
        <c:axId val="121373824"/>
      </c:barChart>
      <c:catAx>
        <c:axId val="121367936"/>
        <c:scaling>
          <c:orientation val="minMax"/>
        </c:scaling>
        <c:delete val="1"/>
        <c:axPos val="b"/>
        <c:tickLblPos val="none"/>
        <c:crossAx val="121373824"/>
        <c:crosses val="autoZero"/>
        <c:auto val="1"/>
        <c:lblAlgn val="ctr"/>
        <c:lblOffset val="350"/>
      </c:catAx>
      <c:valAx>
        <c:axId val="121373824"/>
        <c:scaling>
          <c:orientation val="minMax"/>
        </c:scaling>
        <c:delete val="1"/>
        <c:axPos val="l"/>
        <c:numFmt formatCode="#,##0.0" sourceLinked="1"/>
        <c:tickLblPos val="none"/>
        <c:crossAx val="12136793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dLbls>
            <c:dLbl>
              <c:idx val="0"/>
              <c:layout>
                <c:manualLayout>
                  <c:x val="-3.5524914846204979E-2"/>
                  <c:y val="-2.4764329381960336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1864,1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4.8613041368490977E-2"/>
                  <c:y val="-2.22878964437645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1896,3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127089.4</c:v>
                </c:pt>
                <c:pt idx="1">
                  <c:v>190598.2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67,2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36693.800000000003</c:v>
                </c:pt>
                <c:pt idx="1">
                  <c:v>40227.199999999997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dLbls>
            <c:dLbl>
              <c:idx val="0"/>
              <c:layout>
                <c:manualLayout>
                  <c:x val="-3.5524914846204979E-2"/>
                  <c:y val="-2.4764329381960336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2703,1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4.8613041368490977E-2"/>
                  <c:y val="-4.457579288752873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2646,9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429510.7</c:v>
                </c:pt>
                <c:pt idx="1">
                  <c:v>446325.5</c:v>
                </c:pt>
              </c:numCache>
            </c:numRef>
          </c:val>
        </c:ser>
        <c:shape val="box"/>
        <c:axId val="118067200"/>
        <c:axId val="118068736"/>
        <c:axId val="0"/>
      </c:bar3DChart>
      <c:catAx>
        <c:axId val="118067200"/>
        <c:scaling>
          <c:orientation val="minMax"/>
        </c:scaling>
        <c:delete val="1"/>
        <c:axPos val="b"/>
        <c:tickLblPos val="none"/>
        <c:crossAx val="118068736"/>
        <c:crosses val="autoZero"/>
        <c:auto val="1"/>
        <c:lblAlgn val="ctr"/>
        <c:lblOffset val="100"/>
      </c:catAx>
      <c:valAx>
        <c:axId val="118068736"/>
        <c:scaling>
          <c:orientation val="minMax"/>
        </c:scaling>
        <c:axPos val="l"/>
        <c:majorGridlines/>
        <c:numFmt formatCode="General" sourceLinked="1"/>
        <c:tickLblPos val="nextTo"/>
        <c:crossAx val="118067200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Lbls>
            <c:dLbl>
              <c:idx val="0"/>
              <c:layout>
                <c:manualLayout>
                  <c:x val="-3.3586774851634311E-2"/>
                  <c:y val="-0.154425362993855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3968,1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4.473678748759314E-2"/>
                  <c:y val="-0.1036891200123063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4170,00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650179.69999999623</c:v>
                </c:pt>
                <c:pt idx="1">
                  <c:v>633885.30000000005</c:v>
                </c:pt>
              </c:numCache>
            </c:numRef>
          </c:val>
        </c:ser>
        <c:shape val="box"/>
        <c:axId val="122929920"/>
        <c:axId val="122931456"/>
        <c:axId val="0"/>
      </c:bar3DChart>
      <c:catAx>
        <c:axId val="122929920"/>
        <c:scaling>
          <c:orientation val="minMax"/>
        </c:scaling>
        <c:delete val="1"/>
        <c:axPos val="b"/>
        <c:tickLblPos val="none"/>
        <c:crossAx val="122931456"/>
        <c:crosses val="autoZero"/>
        <c:auto val="1"/>
        <c:lblAlgn val="ctr"/>
        <c:lblOffset val="100"/>
      </c:catAx>
      <c:valAx>
        <c:axId val="122931456"/>
        <c:scaling>
          <c:orientation val="minMax"/>
          <c:max val="700000"/>
          <c:min val="0"/>
        </c:scaling>
        <c:axPos val="l"/>
        <c:majorGridlines/>
        <c:numFmt formatCode="General" sourceLinked="1"/>
        <c:tickLblPos val="nextTo"/>
        <c:crossAx val="122929920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0.76147</cdr:x>
      <cdr:y>0.71429</cdr:y>
    </cdr:from>
    <cdr:to>
      <cdr:x>0.88073</cdr:x>
      <cdr:y>0.77922</cdr:y>
    </cdr:to>
    <cdr:sp macro="" textlink="">
      <cdr:nvSpPr>
        <cdr:cNvPr id="2" name="Блок-схема: альтернативный процесс 1"/>
        <cdr:cNvSpPr/>
      </cdr:nvSpPr>
      <cdr:spPr>
        <a:xfrm xmlns:a="http://schemas.openxmlformats.org/drawingml/2006/main">
          <a:off x="5976664" y="3960440"/>
          <a:ext cx="936104" cy="360040"/>
        </a:xfrm>
        <a:prstGeom xmlns:a="http://schemas.openxmlformats.org/drawingml/2006/main" prst="flowChartAlternateProcess">
          <a:avLst/>
        </a:prstGeom>
        <a:noFill xmlns:a="http://schemas.openxmlformats.org/drawingml/2006/main"/>
        <a:ln xmlns:a="http://schemas.openxmlformats.org/drawingml/2006/main" w="38100" cap="flat" cmpd="sng" algn="ctr">
          <a:noFill/>
          <a:prstDash val="solid"/>
        </a:ln>
        <a:effectLst xmlns:a="http://schemas.openxmlformats.org/drawingml/2006/main"/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>
            <a:defRPr/>
          </a:pPr>
          <a:endParaRPr lang="ru-RU" sz="2000" b="1" dirty="0" smtClean="0">
            <a:solidFill>
              <a:schemeClr val="tx1"/>
            </a:solidFill>
            <a:latin typeface="Calibri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CCBDCCC2-E9F1-4331-81FA-F07C5198CEA5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763" tIns="45382" rIns="90763" bIns="4538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4E104B7B-6E2A-4DAB-B873-4D0706CA0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507B-DB62-4B13-AD10-DF693513E683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AA040-1690-4617-BAA2-42980B92B4D5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571B-C9B3-41E1-A897-CC55F31EF02A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F432-CFF4-4B41-BE00-77AB07081523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98487-9F74-4AE2-8D47-2CC24B19F7C8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8AC65-07F4-4626-B16D-92432DBB2F8E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0F163-F892-4C0D-AE32-730EE85FEEE8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07B66-628A-42BA-B85C-2990A20D83F7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BBC0C-9A7E-4CDE-89D4-13AB2C79D9FF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8DC00-F66B-4F7F-9298-16B10BD0C402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6EB6-61FF-409F-B146-58A5B6DFEA1F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B0565-FD57-4EE6-8E88-34AA201C904B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260648"/>
            <a:ext cx="9144000" cy="65973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Aharoni" pitchFamily="2" charset="-79"/>
              </a:rPr>
              <a:t>БЮДЖЕТ ДЛЯ ГРАЖДАН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  решению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Собрания депутатов </a:t>
            </a:r>
            <a:r>
              <a:rPr lang="ru-RU" sz="32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Городен</a:t>
            </a:r>
            <a:r>
              <a:rPr kumimoji="0" lang="ru-RU" sz="3200" b="1" i="0" u="none" strike="noStrike" kern="1200" cap="none" spc="0" normalizeH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ского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сельсовета 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Льгов</a:t>
            </a:r>
            <a:r>
              <a:rPr kumimoji="0" lang="ru-RU" sz="3200" b="1" i="0" u="none" strike="noStrike" kern="1200" cap="none" spc="0" normalizeH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ского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района Курской области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«Об исполнении бюджета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Городен</a:t>
            </a:r>
            <a:r>
              <a:rPr lang="ru-RU" sz="32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ского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сельсовета Льговского района Курской области за 2021 год»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5157192"/>
            <a:ext cx="867960" cy="82166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1412776"/>
          <a:ext cx="5976664" cy="567063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976664"/>
              </a:tblGrid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Дотации</a:t>
                      </a:r>
                      <a:r>
                        <a:rPr lang="ru-RU" sz="2200" b="1" baseline="0" dirty="0" smtClean="0">
                          <a:latin typeface="Arial" pitchFamily="34" charset="0"/>
                          <a:cs typeface="Arial" pitchFamily="34" charset="0"/>
                        </a:rPr>
                        <a:t> на выравнивание бюджетной обеспеченности и поддержку мер сбалансированности бюджетов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Субвенции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Субсидии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Иные межбюджетные трансферты</a:t>
                      </a:r>
                    </a:p>
                    <a:p>
                      <a:pPr algn="ctr"/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  <a:r>
                        <a:rPr lang="ru-RU" sz="2200" b="1" baseline="0" dirty="0" smtClean="0">
                          <a:latin typeface="Arial" pitchFamily="34" charset="0"/>
                          <a:cs typeface="Arial" pitchFamily="34" charset="0"/>
                        </a:rPr>
                        <a:t> безвозмездные поступления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005064"/>
            <a:ext cx="867960" cy="821669"/>
          </a:xfrm>
          <a:prstGeom prst="rect">
            <a:avLst/>
          </a:prstGeom>
          <a:noFill/>
        </p:spPr>
      </p:pic>
      <p:pic>
        <p:nvPicPr>
          <p:cNvPr id="5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852936"/>
            <a:ext cx="867960" cy="821669"/>
          </a:xfrm>
          <a:prstGeom prst="rect">
            <a:avLst/>
          </a:prstGeom>
          <a:noFill/>
        </p:spPr>
      </p:pic>
      <p:pic>
        <p:nvPicPr>
          <p:cNvPr id="6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628800"/>
            <a:ext cx="867960" cy="821669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092280" y="1412776"/>
          <a:ext cx="1857388" cy="567063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57388"/>
              </a:tblGrid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2034,1</a:t>
                      </a:r>
                    </a:p>
                    <a:p>
                      <a:pPr algn="ctr"/>
                      <a:r>
                        <a:rPr lang="ru-RU" sz="2000" baseline="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89,3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347,7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150,8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25,0</a:t>
                      </a:r>
                    </a:p>
                    <a:p>
                      <a:pPr algn="ctr"/>
                      <a:r>
                        <a:rPr lang="ru-RU" sz="1800" b="1" dirty="0" err="1" smtClean="0">
                          <a:latin typeface="Arial" pitchFamily="34" charset="0"/>
                          <a:cs typeface="Arial" pitchFamily="34" charset="0"/>
                        </a:rPr>
                        <a:t>тыс.руб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0" y="18864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Безвозмездные поступления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  бюджет Городенского СЕЛЬСОВЕТА Льговского района в 2021 году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FF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Исполнение 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бюджета Городенского СЕЛЬСОВЕТА </a:t>
            </a:r>
            <a:r>
              <a:rPr lang="ru-RU" sz="2000" b="1" kern="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ЛЬГОВского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района по расходам в 2020 - 2021 годах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971600" y="1268760"/>
          <a:ext cx="655272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Блок-схема: альтернативный процесс 8"/>
          <p:cNvSpPr/>
          <p:nvPr/>
        </p:nvSpPr>
        <p:spPr>
          <a:xfrm>
            <a:off x="899592" y="1196752"/>
            <a:ext cx="1368152" cy="50405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Arial"/>
                <a:cs typeface="Times New Roman" pitchFamily="18" charset="0"/>
              </a:rPr>
              <a:t>тыс.руб.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483768" y="5949280"/>
            <a:ext cx="1656184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2020 год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4932040" y="5949280"/>
            <a:ext cx="1800200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2021год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836712"/>
            <a:ext cx="8640960" cy="2308324"/>
          </a:xfrm>
          <a:prstGeom prst="rect">
            <a:avLst/>
          </a:prstGeom>
          <a:noFill/>
          <a:effectLst>
            <a:softEdge rad="317500"/>
          </a:effectLst>
        </p:spPr>
        <p:txBody>
          <a:bodyPr wrap="square">
            <a:spAutoFit/>
          </a:bodyPr>
          <a:lstStyle/>
          <a:p>
            <a:r>
              <a:rPr lang="ru-RU" b="1" i="1" dirty="0" smtClean="0"/>
              <a:t>Глава Городенского</a:t>
            </a:r>
            <a:r>
              <a:rPr lang="ru-RU" b="1" i="1" dirty="0" smtClean="0"/>
              <a:t> </a:t>
            </a:r>
            <a:r>
              <a:rPr lang="ru-RU" b="1" i="1" dirty="0" smtClean="0"/>
              <a:t>сельсовета</a:t>
            </a:r>
          </a:p>
          <a:p>
            <a:r>
              <a:rPr lang="ru-RU" b="1" i="1" dirty="0" smtClean="0"/>
              <a:t>Льгов</a:t>
            </a:r>
            <a:r>
              <a:rPr lang="ru-RU" b="1" i="1" dirty="0" smtClean="0"/>
              <a:t>ского  </a:t>
            </a:r>
            <a:r>
              <a:rPr lang="ru-RU" b="1" i="1" dirty="0" smtClean="0"/>
              <a:t>района Курской области – </a:t>
            </a:r>
          </a:p>
          <a:p>
            <a:r>
              <a:rPr lang="ru-RU" b="1" i="1" dirty="0" smtClean="0"/>
              <a:t>Сотникова Валентина Михайловна</a:t>
            </a:r>
            <a:endParaRPr lang="ru-RU" b="1" i="1" dirty="0" smtClean="0"/>
          </a:p>
          <a:p>
            <a:r>
              <a:rPr lang="ru-RU" b="1" i="1" dirty="0" smtClean="0"/>
              <a:t>График работы с 8-00 до 16-00, перерыв с 12-00 до 13-00.</a:t>
            </a:r>
          </a:p>
          <a:p>
            <a:r>
              <a:rPr lang="ru-RU" b="1" i="1" dirty="0" smtClean="0"/>
              <a:t> Адрес:  </a:t>
            </a:r>
            <a:r>
              <a:rPr lang="ru-RU" b="1" i="1" dirty="0" smtClean="0"/>
              <a:t>307234, </a:t>
            </a:r>
            <a:r>
              <a:rPr lang="ru-RU" b="1" i="1" dirty="0" smtClean="0"/>
              <a:t>Курская область, </a:t>
            </a:r>
            <a:r>
              <a:rPr lang="ru-RU" b="1" i="1" dirty="0" smtClean="0"/>
              <a:t>Льгов</a:t>
            </a:r>
            <a:r>
              <a:rPr lang="ru-RU" b="1" i="1" dirty="0" smtClean="0"/>
              <a:t>ский </a:t>
            </a:r>
            <a:r>
              <a:rPr lang="ru-RU" b="1" i="1" dirty="0" smtClean="0"/>
              <a:t>район, </a:t>
            </a:r>
            <a:r>
              <a:rPr lang="ru-RU" b="1" i="1" dirty="0" err="1" smtClean="0"/>
              <a:t>с.Городенск</a:t>
            </a:r>
            <a:endParaRPr lang="ru-RU" b="1" i="1" dirty="0" smtClean="0"/>
          </a:p>
          <a:p>
            <a:r>
              <a:rPr lang="ru-RU" b="1" i="1" dirty="0" smtClean="0"/>
              <a:t>Телефоны  (8 </a:t>
            </a:r>
            <a:r>
              <a:rPr lang="ru-RU" b="1" i="1" dirty="0" smtClean="0"/>
              <a:t>47140) 93-3-54</a:t>
            </a:r>
            <a:endParaRPr lang="ru-RU" b="1" i="1" dirty="0" smtClean="0"/>
          </a:p>
          <a:p>
            <a:r>
              <a:rPr lang="ru-RU" b="1" i="1" dirty="0" smtClean="0"/>
              <a:t>Электронная почта:  </a:t>
            </a:r>
            <a:r>
              <a:rPr lang="en-US" b="1" i="1" dirty="0" smtClean="0"/>
              <a:t>E</a:t>
            </a:r>
            <a:r>
              <a:rPr lang="ru-RU" b="1" i="1" dirty="0" smtClean="0"/>
              <a:t>-</a:t>
            </a:r>
            <a:r>
              <a:rPr lang="en-US" b="1" i="1" dirty="0" smtClean="0"/>
              <a:t>mail</a:t>
            </a:r>
            <a:r>
              <a:rPr lang="ru-RU" b="1" i="1" dirty="0" smtClean="0"/>
              <a:t>: </a:t>
            </a:r>
            <a:r>
              <a:rPr lang="en-US" i="1" dirty="0" err="1" smtClean="0"/>
              <a:t>gorodensk</a:t>
            </a:r>
            <a:r>
              <a:rPr lang="ru-RU" i="1" dirty="0" smtClean="0"/>
              <a:t>17@</a:t>
            </a:r>
            <a:r>
              <a:rPr lang="en-US" i="1" dirty="0" smtClean="0"/>
              <a:t>rambler</a:t>
            </a:r>
            <a:r>
              <a:rPr lang="ru-RU" i="1" dirty="0" smtClean="0"/>
              <a:t>.</a:t>
            </a:r>
            <a:r>
              <a:rPr lang="en-US" i="1" dirty="0" err="1" smtClean="0"/>
              <a:t>ru</a:t>
            </a:r>
            <a:endParaRPr lang="ru-RU" i="1" dirty="0" smtClean="0"/>
          </a:p>
          <a:p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8864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Контактная информация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92696"/>
            <a:ext cx="878497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Отчет  об  исполнении  бюджета  содержит  данные  об исполнении  бюджета  по  доходам,  расходам  и  источникам  финансирования  дефицита  бюджета  в  соответствии  с бюджетной классификацией Российской Федерации. </a:t>
            </a:r>
          </a:p>
          <a:p>
            <a:pPr algn="just"/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Годовой  отчет  об  исполнении бюджета подлежит  рассмотрению Собранием депутатов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Городенского сельсовета Льговского района Курской области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и утверждению решением Собранием депутатов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Городенского сельсовета Льговского района Курской области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. </a:t>
            </a:r>
          </a:p>
          <a:p>
            <a:pPr algn="just"/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В  отчете  об  исполнении  бюджета  указывается сколько и каких доходов поступило в бюджет за год и куда эти денежные средства были израсходованы.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32656"/>
            <a:ext cx="91440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Что такое отчет об исполнении бюджета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Из чего складываются доходы бюджета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564904"/>
            <a:ext cx="3006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90872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Доходы бюджета – безвозмездные и безвозвратные поступления 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денежных средств в бюджет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504" y="1844824"/>
            <a:ext cx="2808312" cy="4752528"/>
          </a:xfrm>
          <a:prstGeom prst="roundRect">
            <a:avLst/>
          </a:prstGeom>
          <a:solidFill>
            <a:srgbClr val="43CEFF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/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Налоговые доходы 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от уплаты налогов, установленных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Налоговым кодексом РФ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(налог на доходы физических лиц,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акцизы и др.) 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12160" y="1844824"/>
            <a:ext cx="2987824" cy="4752528"/>
          </a:xfrm>
          <a:prstGeom prst="roundRect">
            <a:avLst/>
          </a:prstGeom>
          <a:solidFill>
            <a:srgbClr val="43CEFF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/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Безвозмездные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от других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бюджетов бюджетной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системы, граждан и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организаций (межбюджетные поступления из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федерального и областного бюджетов в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виде дотаций, субвенций,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субсидий,  поступления от  юридических и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физических лиц, кроме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налоговых и неналоговых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доходов) 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59832" y="1844824"/>
            <a:ext cx="2808312" cy="4752528"/>
          </a:xfrm>
          <a:prstGeom prst="roundRect">
            <a:avLst/>
          </a:prstGeom>
          <a:solidFill>
            <a:srgbClr val="43CEFF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/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Неналоговые доходы 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от уплаты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пошлин и сборов,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установленных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законодательством РФ,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доходы от использования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государственного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имущества, плата за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негативное воздействие на окружающую среду, 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штрафы за нарушение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законодательства и др.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Распределение расходов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по основным функциям органов местного самоуправления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8913" y="1052736"/>
            <a:ext cx="877557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  <a:defRPr/>
            </a:pPr>
            <a:r>
              <a:rPr lang="ru-RU" b="1" dirty="0">
                <a:cs typeface="Times New Roman" pitchFamily="18" charset="0"/>
              </a:rPr>
              <a:t>Расходы бюджета </a:t>
            </a:r>
            <a:r>
              <a:rPr lang="ru-RU" dirty="0">
                <a:cs typeface="Times New Roman" pitchFamily="18" charset="0"/>
              </a:rPr>
              <a:t>– выплачиваемые из бюджета денежные средства, за исключением средств, являющихся источниками финансирования дефицита бюджета. 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ru-RU" dirty="0">
                <a:cs typeface="Times New Roman" pitchFamily="18" charset="0"/>
              </a:rPr>
              <a:t>Формирование расходов осуществляется в соответствии с расходными обязательствами, законодательно закрепленными за соответствующими уровнями бюджетов.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ru-RU" dirty="0">
                <a:cs typeface="Times New Roman" pitchFamily="18" charset="0"/>
              </a:rPr>
              <a:t>Расходы формируются по разделам (подразделам), по ведомствам, по муниципальным программам</a:t>
            </a:r>
            <a:r>
              <a:rPr lang="ru-RU" dirty="0" smtClean="0">
                <a:cs typeface="Times New Roman" pitchFamily="18" charset="0"/>
              </a:rPr>
              <a:t>.</a:t>
            </a:r>
          </a:p>
          <a:p>
            <a:pPr algn="ctr">
              <a:defRPr/>
            </a:pPr>
            <a:endParaRPr lang="ru-RU" sz="800" b="1" dirty="0" smtClean="0"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dirty="0" smtClean="0">
                <a:cs typeface="Times New Roman" pitchFamily="18" charset="0"/>
              </a:rPr>
              <a:t>НАПРАВЛЕНИЯ РАСХОДОВ БЮДЖЕТА </a:t>
            </a:r>
            <a:endParaRPr lang="ru-RU" sz="2000" dirty="0"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85786" y="4572008"/>
            <a:ext cx="8107264" cy="2071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/>
          <a:lstStyle/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Общегосударственные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вопросы</a:t>
            </a: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Национальная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оборона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Национальная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безопасность и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правоохранительная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деятельность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Национальная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экономика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Жилищно-коммунальное хозяйство</a:t>
            </a: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Образование</a:t>
            </a: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Культура, кинематография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Социальная 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политика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Физическая культура и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спорт</a:t>
            </a: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Межбюджетные </a:t>
            </a: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трансферты</a:t>
            </a:r>
          </a:p>
        </p:txBody>
      </p:sp>
      <p:pic>
        <p:nvPicPr>
          <p:cNvPr id="1036" name="Picture 12" descr="C:\Users\Kolobova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 l="90659" b="1108"/>
          <a:stretch>
            <a:fillRect/>
          </a:stretch>
        </p:blipFill>
        <p:spPr bwMode="auto">
          <a:xfrm>
            <a:off x="8072462" y="3714752"/>
            <a:ext cx="820588" cy="712100"/>
          </a:xfrm>
          <a:prstGeom prst="rect">
            <a:avLst/>
          </a:prstGeom>
          <a:noFill/>
        </p:spPr>
      </p:pic>
      <p:pic>
        <p:nvPicPr>
          <p:cNvPr id="8" name="Picture 12" descr="C:\Users\Kolobova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 r="17869" b="792"/>
          <a:stretch>
            <a:fillRect/>
          </a:stretch>
        </p:blipFill>
        <p:spPr bwMode="auto">
          <a:xfrm>
            <a:off x="928662" y="3714752"/>
            <a:ext cx="7215206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Прямоугольник 8"/>
          <p:cNvSpPr>
            <a:spLocks noChangeArrowheads="1"/>
          </p:cNvSpPr>
          <p:nvPr/>
        </p:nvSpPr>
        <p:spPr bwMode="auto">
          <a:xfrm>
            <a:off x="0" y="1052736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i="1" dirty="0">
                <a:latin typeface="+mj-lt"/>
                <a:cs typeface="Times New Roman" pitchFamily="18" charset="0"/>
              </a:rPr>
              <a:t>Сбалансированность бюджета по доходам и расходам </a:t>
            </a:r>
            <a:r>
              <a:rPr lang="ru-RU" b="1" i="1" dirty="0" smtClean="0">
                <a:latin typeface="+mj-lt"/>
                <a:cs typeface="Times New Roman" pitchFamily="18" charset="0"/>
              </a:rPr>
              <a:t>– </a:t>
            </a:r>
          </a:p>
          <a:p>
            <a:pPr algn="ctr">
              <a:defRPr/>
            </a:pPr>
            <a:r>
              <a:rPr lang="ru-RU" b="1" i="1" dirty="0" smtClean="0">
                <a:latin typeface="+mj-lt"/>
                <a:cs typeface="Times New Roman" pitchFamily="18" charset="0"/>
              </a:rPr>
              <a:t>основополагающее </a:t>
            </a:r>
            <a:r>
              <a:rPr lang="ru-RU" b="1" i="1" dirty="0">
                <a:latin typeface="+mj-lt"/>
                <a:cs typeface="Times New Roman" pitchFamily="18" charset="0"/>
              </a:rPr>
              <a:t>требование, предъявляемое к органам, составляющим и утверждающим </a:t>
            </a:r>
            <a:r>
              <a:rPr lang="ru-RU" b="1" i="1" dirty="0" smtClean="0">
                <a:latin typeface="+mj-lt"/>
                <a:cs typeface="Times New Roman" pitchFamily="18" charset="0"/>
              </a:rPr>
              <a:t>бюджет</a:t>
            </a:r>
            <a:endParaRPr lang="ru-RU" b="1" i="1" dirty="0">
              <a:latin typeface="+mj-lt"/>
              <a:cs typeface="Times New Roman" pitchFamily="18" charset="0"/>
            </a:endParaRPr>
          </a:p>
        </p:txBody>
      </p:sp>
      <p:graphicFrame>
        <p:nvGraphicFramePr>
          <p:cNvPr id="10" name="Object 8"/>
          <p:cNvGraphicFramePr>
            <a:graphicFrameLocks noGrp="1"/>
          </p:cNvGraphicFramePr>
          <p:nvPr/>
        </p:nvGraphicFramePr>
        <p:xfrm>
          <a:off x="5508104" y="1700808"/>
          <a:ext cx="2901504" cy="2685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39552" y="4411663"/>
            <a:ext cx="41044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latin typeface="+mj-lt"/>
                <a:cs typeface="Times New Roman" pitchFamily="18" charset="0"/>
              </a:rPr>
              <a:t>ДЕФИЦИТ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В случае превышения расходов над доходами образуется дефицит бюджета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(необходимы источники покрытия дефицита, можно например использовать остатки средств или привлечь средства в долг)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4509120"/>
            <a:ext cx="38610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latin typeface="+mj-lt"/>
                <a:cs typeface="Times New Roman" pitchFamily="18" charset="0"/>
              </a:rPr>
              <a:t>ПРОФИЦИТ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В случае превышения доходов 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над расходами образуется профицит  бюджета (можно накапливать резервы, погашать имеющиеся долги)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26064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Сбалансированность бюджета по доходам и расходам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graphicFrame>
        <p:nvGraphicFramePr>
          <p:cNvPr id="11" name="Object 8"/>
          <p:cNvGraphicFramePr>
            <a:graphicFrameLocks noGrp="1"/>
          </p:cNvGraphicFramePr>
          <p:nvPr/>
        </p:nvGraphicFramePr>
        <p:xfrm>
          <a:off x="971600" y="1700808"/>
          <a:ext cx="2901504" cy="2685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539552" y="980728"/>
          <a:ext cx="7848872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2132856"/>
            <a:ext cx="215900" cy="2159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2924944"/>
            <a:ext cx="215900" cy="21590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5580408" y="1988666"/>
            <a:ext cx="3240064" cy="576064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Уточненный годовой план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80484" y="2853481"/>
            <a:ext cx="3023964" cy="360040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Фактическое исполнение</a:t>
            </a: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899592" y="5877272"/>
            <a:ext cx="1152128" cy="360040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Доходы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699792" y="5877272"/>
            <a:ext cx="1368152" cy="360040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Расходы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4572000" y="5805264"/>
            <a:ext cx="1512168" cy="69269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Дефицит/</a:t>
            </a:r>
            <a:r>
              <a:rPr lang="ru-RU" sz="2000" b="1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Профицит</a:t>
            </a:r>
            <a:endParaRPr lang="ru-RU" sz="20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372200" y="5877272"/>
            <a:ext cx="2232248" cy="50405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20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Диаграмма 11"/>
          <p:cNvGraphicFramePr/>
          <p:nvPr/>
        </p:nvGraphicFramePr>
        <p:xfrm>
          <a:off x="395536" y="1268760"/>
          <a:ext cx="6792416" cy="5128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18864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Сколько доходов поступило в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бюджет </a:t>
            </a:r>
            <a:r>
              <a:rPr lang="ru-RU" sz="2000" b="1" kern="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ГОРОДЕНского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СЕЛЬСОВЕТА </a:t>
            </a:r>
            <a:r>
              <a:rPr lang="ru-RU" sz="2000" b="1" kern="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ЛЬГОВского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района в 2020 - 2021 годах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23528" y="1052736"/>
            <a:ext cx="1368152" cy="50405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Arial"/>
                <a:cs typeface="Times New Roman" pitchFamily="18" charset="0"/>
              </a:rPr>
              <a:t>тыс.руб.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506791" y="2421062"/>
            <a:ext cx="215900" cy="2159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506791" y="2995737"/>
            <a:ext cx="215900" cy="21590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6723037" y="2276328"/>
            <a:ext cx="2420888" cy="576064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6723112" y="2923730"/>
            <a:ext cx="2420888" cy="50472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16216" y="3573016"/>
            <a:ext cx="215900" cy="215900"/>
          </a:xfrm>
          <a:prstGeom prst="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6723037" y="3501008"/>
            <a:ext cx="2420888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67744" y="1340768"/>
            <a:ext cx="1656184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2020 год = </a:t>
            </a: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4567,2</a:t>
            </a:r>
            <a:endParaRPr lang="ru-RU" sz="24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4716016" y="1052736"/>
            <a:ext cx="1800200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2021 год =4610,4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Какие основные налоговые доходы поступали в  бюджет </a:t>
            </a:r>
            <a:r>
              <a:rPr lang="ru-RU" sz="2000" b="1" kern="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ГОРОДЕНского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СЕЛЬСОВЕТА </a:t>
            </a:r>
            <a:r>
              <a:rPr lang="ru-RU" sz="2000" b="1" kern="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ЛЬГОВского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района</a:t>
            </a:r>
            <a:b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 2020-2021 годах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857364"/>
          <a:ext cx="8784978" cy="3745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860"/>
                <a:gridCol w="1285884"/>
                <a:gridCol w="1143008"/>
                <a:gridCol w="1143008"/>
                <a:gridCol w="1249218"/>
              </a:tblGrid>
              <a:tr h="9182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2020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20201год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2020г. к 2021г.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%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2020 г. к 2021г.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тыс.руб.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860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900" b="0" i="1" dirty="0" smtClean="0">
                          <a:latin typeface="+mj-lt"/>
                          <a:cs typeface="Times New Roman" pitchFamily="18" charset="0"/>
                        </a:rPr>
                        <a:t>Налоговые доходы</a:t>
                      </a:r>
                      <a:r>
                        <a:rPr lang="ru-RU" sz="1900" b="0" i="1" baseline="0" dirty="0" smtClean="0">
                          <a:latin typeface="+mj-lt"/>
                          <a:cs typeface="Times New Roman" pitchFamily="18" charset="0"/>
                        </a:rPr>
                        <a:t> всего, из них:</a:t>
                      </a:r>
                      <a:endParaRPr lang="ru-RU" sz="1900" b="0" i="1" dirty="0" smtClean="0"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1864,1</a:t>
                      </a:r>
                      <a:endParaRPr lang="ru-RU" sz="16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1896,3</a:t>
                      </a:r>
                      <a:endParaRPr lang="ru-RU" sz="16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105,3%</a:t>
                      </a:r>
                      <a:endParaRPr lang="ru-RU" sz="16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+32,2</a:t>
                      </a:r>
                      <a:endParaRPr lang="ru-RU" sz="1600" b="0" i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132,6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170,1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+128,3%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+37,5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91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ЕСХН</a:t>
                      </a:r>
                    </a:p>
                  </a:txBody>
                  <a:tcPr marL="68580" marR="68580" marT="60960" marB="6096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454,9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568,1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+124,9%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+113,2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Налоги</a:t>
                      </a:r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 на имущество</a:t>
                      </a:r>
                      <a:endParaRPr lang="ru-RU" sz="19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1276,6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1158,1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90,7%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-118,5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Какие основные неналоговые доходы поступали в  бюджет </a:t>
            </a:r>
            <a:r>
              <a:rPr lang="ru-RU" sz="2000" b="1" kern="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ГОРОДЕНского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СЕЛЬСОВЕТА </a:t>
            </a:r>
            <a:r>
              <a:rPr lang="ru-RU" sz="2000" b="1" kern="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ЛЬГОВского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района в 2020-2021 годах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0" y="1340769"/>
          <a:ext cx="8784978" cy="54074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50"/>
                <a:gridCol w="1368152"/>
                <a:gridCol w="1152128"/>
                <a:gridCol w="1152128"/>
                <a:gridCol w="1080120"/>
              </a:tblGrid>
              <a:tr h="100811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2020год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2021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2020 г. к 2021 г.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%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2020 г. к 2021 г.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тыс.руб.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ru-RU" sz="1900" i="1" dirty="0" smtClean="0">
                          <a:latin typeface="+mj-lt"/>
                          <a:cs typeface="Times New Roman" pitchFamily="18" charset="0"/>
                        </a:rPr>
                        <a:t>Неналоговые доходы всего, из них: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67,2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67,2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21326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38,2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38,2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20936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доходы от оказания платных услуг и компенсации затрат государства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29,00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29,00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95838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доходы от продажи земельных участков и имущества</a:t>
                      </a:r>
                      <a:endParaRPr lang="ru-RU" sz="19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366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штрафы, санкции</a:t>
                      </a: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734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плата за негативное воздействие на окружающую</a:t>
                      </a:r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 среду</a:t>
                      </a:r>
                      <a:endParaRPr lang="ru-RU" sz="19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прочие</a:t>
                      </a:r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неналоговые доходы</a:t>
                      </a:r>
                      <a:endParaRPr lang="ru-RU" sz="19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2118</TotalTime>
  <Words>763</Words>
  <Application>Microsoft Office PowerPoint</Application>
  <PresentationFormat>Экран (4:3)</PresentationFormat>
  <Paragraphs>236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Sorokina</dc:creator>
  <cp:lastModifiedBy>Сельсовет</cp:lastModifiedBy>
  <cp:revision>310</cp:revision>
  <dcterms:created xsi:type="dcterms:W3CDTF">2015-07-30T06:58:30Z</dcterms:created>
  <dcterms:modified xsi:type="dcterms:W3CDTF">2023-03-03T07:26:48Z</dcterms:modified>
</cp:coreProperties>
</file>